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F792BF3-A5B6-47BF-93F9-332617C35D65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6"/>
            <p14:sldId id="265"/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8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426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426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735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648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209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12793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5383" y="2128684"/>
            <a:ext cx="5304417" cy="3844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28684"/>
            <a:ext cx="5219700" cy="3844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555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87" y="929148"/>
            <a:ext cx="10640005" cy="7615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4" y="1681163"/>
            <a:ext cx="5282192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5384" y="2505075"/>
            <a:ext cx="5282192" cy="34237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237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275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094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180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781665"/>
            <a:ext cx="4093599" cy="122345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8258" y="2315497"/>
            <a:ext cx="4093599" cy="35534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202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42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342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066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32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997973"/>
            <a:ext cx="8404122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452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3710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93126"/>
            <a:ext cx="10691265" cy="3636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2F3E8B1C-86EF-43CF-8304-249481088644}" type="datetimeFigureOut">
              <a:rPr lang="en-US" smtClean="0"/>
              <a:pPr/>
              <a:t>4/18/2023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C3DB2ADC-AF19-4574-8C10-79B5B04FCA2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6470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672">
          <p15:clr>
            <a:srgbClr val="F26B43"/>
          </p15:clr>
        </p15:guide>
        <p15:guide id="4" orient="horz" pos="912">
          <p15:clr>
            <a:srgbClr val="F26B43"/>
          </p15:clr>
        </p15:guide>
        <p15:guide id="5" pos="7176">
          <p15:clr>
            <a:srgbClr val="F26B43"/>
          </p15:clr>
        </p15:guide>
        <p15:guide id="6" pos="504">
          <p15:clr>
            <a:srgbClr val="F26B43"/>
          </p15:clr>
        </p15:guide>
        <p15:guide id="7" orient="horz" pos="3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FE3F9-D3D5-3D25-BA5D-8E3C9E07FA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426" y="889820"/>
            <a:ext cx="9989574" cy="1813623"/>
          </a:xfrm>
        </p:spPr>
        <p:txBody>
          <a:bodyPr/>
          <a:lstStyle/>
          <a:p>
            <a:r>
              <a:rPr lang="en-US" dirty="0"/>
              <a:t>Risk Assessment in criminal courts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CA3599-6E3B-F552-DB8F-E000978D02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009999"/>
                </a:solidFill>
              </a:rPr>
              <a:t>Laura Brown, Ph.D.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009999"/>
                </a:solidFill>
              </a:rPr>
              <a:t>Clinical &amp; Forensic Psychologist</a:t>
            </a:r>
          </a:p>
        </p:txBody>
      </p:sp>
      <p:pic>
        <p:nvPicPr>
          <p:cNvPr id="5" name="Graphic 4" descr="Bank outline">
            <a:extLst>
              <a:ext uri="{FF2B5EF4-FFF2-40B4-BE49-F238E27FC236}">
                <a16:creationId xmlns:a16="http://schemas.microsoft.com/office/drawing/2014/main" id="{430F798C-543E-A5C7-02CF-B2D62290D6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75783" y="3430389"/>
            <a:ext cx="2537791" cy="253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24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E5002-9BC4-3145-FE77-A1B9C3BC2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Risk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7720D-B415-0FC7-0D1C-895F86881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9999"/>
                </a:solidFill>
              </a:rPr>
              <a:t>Researchers have identified 3 methods of assessing individual risk</a:t>
            </a:r>
          </a:p>
          <a:p>
            <a:pPr lvl="1"/>
            <a:r>
              <a:rPr lang="en-US" dirty="0"/>
              <a:t>Clinical judgment</a:t>
            </a:r>
          </a:p>
          <a:p>
            <a:pPr lvl="2"/>
            <a:r>
              <a:rPr lang="en-US" dirty="0"/>
              <a:t>Based on a clinician’s intuition and experience</a:t>
            </a:r>
          </a:p>
          <a:p>
            <a:pPr lvl="2"/>
            <a:r>
              <a:rPr lang="en-US" dirty="0"/>
              <a:t>Subject to personal biases, cognitive heuristics, idiosyncratic factors</a:t>
            </a:r>
          </a:p>
          <a:p>
            <a:pPr lvl="2"/>
            <a:r>
              <a:rPr lang="en-US" dirty="0"/>
              <a:t>Decades of research suggest decisions are no more accurate than chance</a:t>
            </a:r>
          </a:p>
          <a:p>
            <a:pPr lvl="1"/>
            <a:r>
              <a:rPr lang="en-US" dirty="0">
                <a:solidFill>
                  <a:srgbClr val="009999"/>
                </a:solidFill>
              </a:rPr>
              <a:t>Structured clinical judgment</a:t>
            </a:r>
          </a:p>
          <a:p>
            <a:pPr lvl="2"/>
            <a:r>
              <a:rPr lang="en-US" dirty="0"/>
              <a:t>Clinician considers a list of empirical risk factors before exercising clinical judgment </a:t>
            </a:r>
          </a:p>
          <a:p>
            <a:pPr lvl="2"/>
            <a:r>
              <a:rPr lang="en-US" dirty="0"/>
              <a:t>Results frequently expressed as “low,” “moderate,” or “high,” but these terms are undefined</a:t>
            </a:r>
          </a:p>
          <a:p>
            <a:pPr lvl="2"/>
            <a:r>
              <a:rPr lang="en-US" dirty="0"/>
              <a:t>Risk factors are explicitly not weighted or combined in a systematic manner </a:t>
            </a:r>
          </a:p>
        </p:txBody>
      </p:sp>
    </p:spTree>
    <p:extLst>
      <p:ext uri="{BB962C8B-B14F-4D97-AF65-F5344CB8AC3E}">
        <p14:creationId xmlns:p14="http://schemas.microsoft.com/office/powerpoint/2010/main" val="2643009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E5002-9BC4-3145-FE77-A1B9C3BC2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Risk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7720D-B415-0FC7-0D1C-895F86881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>
                <a:solidFill>
                  <a:srgbClr val="009999"/>
                </a:solidFill>
              </a:rPr>
              <a:t>Actuarial Risk Assessment</a:t>
            </a:r>
          </a:p>
          <a:p>
            <a:pPr lvl="2"/>
            <a:r>
              <a:rPr lang="en-US" dirty="0"/>
              <a:t>Risk factors are combined to produce the most accurate results based on empirical studies and extensive cross-validation</a:t>
            </a:r>
          </a:p>
          <a:p>
            <a:pPr lvl="2"/>
            <a:r>
              <a:rPr lang="en-US" dirty="0"/>
              <a:t>Maximize accuracy</a:t>
            </a:r>
          </a:p>
          <a:p>
            <a:pPr lvl="2"/>
            <a:r>
              <a:rPr lang="en-US" dirty="0"/>
              <a:t>Results are expressed as a probability of recidivism over a specified period of time</a:t>
            </a:r>
          </a:p>
          <a:p>
            <a:pPr lvl="2"/>
            <a:r>
              <a:rPr lang="en-US" dirty="0"/>
              <a:t>Known rates of error</a:t>
            </a:r>
          </a:p>
          <a:p>
            <a:pPr lvl="2"/>
            <a:r>
              <a:rPr lang="en-US" dirty="0"/>
              <a:t>Adjustments made by clinicians, known as “clinical overrides” always result in lower accuracy </a:t>
            </a:r>
          </a:p>
          <a:p>
            <a:pPr lvl="2"/>
            <a:r>
              <a:rPr lang="en-US" dirty="0"/>
              <a:t>Less subject to personal biases, decision heuristics, and idiosyncratic factors not empirically related to recidivism</a:t>
            </a:r>
          </a:p>
        </p:txBody>
      </p:sp>
    </p:spTree>
    <p:extLst>
      <p:ext uri="{BB962C8B-B14F-4D97-AF65-F5344CB8AC3E}">
        <p14:creationId xmlns:p14="http://schemas.microsoft.com/office/powerpoint/2010/main" val="51367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FDFA3-324E-B238-9794-94962A934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Actuarial risk 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65FC71-24C8-B4FB-168C-F69FF28143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Violence/Dangerousness</a:t>
            </a:r>
          </a:p>
          <a:p>
            <a:r>
              <a:rPr lang="en-US" dirty="0"/>
              <a:t>Domestic Violence</a:t>
            </a:r>
          </a:p>
          <a:p>
            <a:r>
              <a:rPr lang="en-US" dirty="0"/>
              <a:t>Sexual Offense</a:t>
            </a:r>
          </a:p>
          <a:p>
            <a:r>
              <a:rPr lang="en-US" dirty="0"/>
              <a:t>Child Pornography Offense</a:t>
            </a:r>
          </a:p>
        </p:txBody>
      </p:sp>
    </p:spTree>
    <p:extLst>
      <p:ext uri="{BB962C8B-B14F-4D97-AF65-F5344CB8AC3E}">
        <p14:creationId xmlns:p14="http://schemas.microsoft.com/office/powerpoint/2010/main" val="1488873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0A7E5-67B3-9C78-4AFC-D209FFE80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Violence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6DDDC-FB56-D9CB-8DFC-09DD020BC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768415"/>
            <a:ext cx="10691265" cy="4160799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009999"/>
                </a:solidFill>
              </a:rPr>
              <a:t>Violence Risk Appraisal Guide-Revised (VRAG-R)</a:t>
            </a:r>
            <a:r>
              <a:rPr lang="en-US" sz="1600" dirty="0"/>
              <a:t> (Harris, Rice, &amp; </a:t>
            </a:r>
            <a:r>
              <a:rPr lang="en-US" sz="1600" dirty="0" err="1"/>
              <a:t>Quinsey</a:t>
            </a:r>
            <a:r>
              <a:rPr lang="en-US" sz="1600" dirty="0"/>
              <a:t>, 2015; Glover et al., 2017; Davies, </a:t>
            </a:r>
            <a:r>
              <a:rPr lang="en-US" sz="1600" dirty="0" err="1"/>
              <a:t>Helmus</a:t>
            </a:r>
            <a:r>
              <a:rPr lang="en-US" sz="1600" dirty="0"/>
              <a:t>, &amp; </a:t>
            </a:r>
            <a:r>
              <a:rPr lang="en-US" sz="1600" dirty="0" err="1"/>
              <a:t>Quinsey</a:t>
            </a:r>
            <a:r>
              <a:rPr lang="en-US" sz="1600" dirty="0"/>
              <a:t>, 2020)</a:t>
            </a:r>
          </a:p>
          <a:p>
            <a:pPr lvl="1"/>
            <a:r>
              <a:rPr lang="en-US" dirty="0"/>
              <a:t>Violent offenders in forensic mental health settings</a:t>
            </a:r>
          </a:p>
          <a:p>
            <a:pPr lvl="2"/>
            <a:r>
              <a:rPr lang="en-US" dirty="0"/>
              <a:t>Requires existence of a violent index offense</a:t>
            </a:r>
          </a:p>
          <a:p>
            <a:pPr lvl="2"/>
            <a:r>
              <a:rPr lang="en-US" dirty="0"/>
              <a:t>Composed of static risk factors </a:t>
            </a:r>
          </a:p>
          <a:p>
            <a:pPr lvl="3"/>
            <a:r>
              <a:rPr lang="en-US" dirty="0"/>
              <a:t>Including additional risk factors does not add incremental validity</a:t>
            </a:r>
          </a:p>
          <a:p>
            <a:pPr lvl="3"/>
            <a:r>
              <a:rPr lang="en-US" dirty="0"/>
              <a:t>Including protective factors does not add incremental validity</a:t>
            </a:r>
          </a:p>
          <a:p>
            <a:pPr lvl="3"/>
            <a:r>
              <a:rPr lang="en-US" dirty="0"/>
              <a:t>broken leg countervailing</a:t>
            </a:r>
          </a:p>
          <a:p>
            <a:pPr lvl="3"/>
            <a:r>
              <a:rPr lang="en-US" dirty="0"/>
              <a:t>Group vs. individual data</a:t>
            </a:r>
          </a:p>
          <a:p>
            <a:pPr lvl="3"/>
            <a:r>
              <a:rPr lang="en-US" dirty="0"/>
              <a:t>Minorities, age, gender</a:t>
            </a:r>
          </a:p>
          <a:p>
            <a:pPr lvl="1"/>
            <a:r>
              <a:rPr lang="en-US" dirty="0">
                <a:solidFill>
                  <a:srgbClr val="009999"/>
                </a:solidFill>
              </a:rPr>
              <a:t>Risk Factors</a:t>
            </a:r>
          </a:p>
          <a:p>
            <a:pPr lvl="2"/>
            <a:r>
              <a:rPr lang="en-US" dirty="0"/>
              <a:t>Early Maladjustment, Marital status, Nonviolent arrests, Violent arrests, Age at time of offense, Prior Incarcerations, Supervision failure, Substance abuse problems, Major mental illness, Antisocial Traits (PCL-R Antisocial and Lifestyle factors)</a:t>
            </a:r>
          </a:p>
          <a:p>
            <a:pPr lvl="2"/>
            <a:endParaRPr lang="en-US" dirty="0"/>
          </a:p>
          <a:p>
            <a:pPr marL="1371600" lvl="3" indent="0">
              <a:buNone/>
            </a:pPr>
            <a:endParaRPr lang="en-US" dirty="0"/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270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1D93D-D432-337F-EED9-AEDAACFFB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Domestic Violence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906D80-DCB6-6C14-9BDF-B1B36C243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932317"/>
            <a:ext cx="10691265" cy="399689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9999"/>
                </a:solidFill>
              </a:rPr>
              <a:t>Associated with specific risk factors beyond risk factors for general violence</a:t>
            </a:r>
          </a:p>
          <a:p>
            <a:r>
              <a:rPr lang="en-US" dirty="0">
                <a:solidFill>
                  <a:srgbClr val="009999"/>
                </a:solidFill>
              </a:rPr>
              <a:t>Domestic Violence Risk Appraisal Guide (DVRAG) </a:t>
            </a:r>
            <a:r>
              <a:rPr lang="en-US" sz="1500" dirty="0"/>
              <a:t>(Hilton et al. 2007)</a:t>
            </a:r>
          </a:p>
          <a:p>
            <a:pPr lvl="1"/>
            <a:r>
              <a:rPr lang="en-US" dirty="0"/>
              <a:t>Originally composed of nonclinical information and rated by police officers-ODARA</a:t>
            </a:r>
          </a:p>
          <a:p>
            <a:pPr lvl="1"/>
            <a:r>
              <a:rPr lang="en-US" dirty="0"/>
              <a:t>Predicts frequency and severity of future domestic violence</a:t>
            </a:r>
          </a:p>
          <a:p>
            <a:pPr lvl="1"/>
            <a:r>
              <a:rPr lang="en-US" dirty="0"/>
              <a:t>Risk Factors </a:t>
            </a:r>
          </a:p>
          <a:p>
            <a:pPr lvl="2"/>
            <a:r>
              <a:rPr lang="en-US" dirty="0"/>
              <a:t>Prior domestic violence, violation of protective orders, violence against pregnant victim, children present in the home, threats to kill victim, </a:t>
            </a:r>
          </a:p>
          <a:p>
            <a:r>
              <a:rPr lang="en-US" dirty="0">
                <a:solidFill>
                  <a:srgbClr val="009999"/>
                </a:solidFill>
              </a:rPr>
              <a:t>Danger Assessment</a:t>
            </a:r>
            <a:r>
              <a:rPr lang="en-US" sz="1500" dirty="0"/>
              <a:t> (Campbell, 2005)</a:t>
            </a:r>
          </a:p>
          <a:p>
            <a:pPr lvl="1"/>
            <a:r>
              <a:rPr lang="en-US" dirty="0"/>
              <a:t>Scale designed to measure the victim’s appraisal of the likelihood and severity of future violence.</a:t>
            </a:r>
          </a:p>
          <a:p>
            <a:pPr lvl="2"/>
            <a:r>
              <a:rPr lang="en-US" dirty="0"/>
              <a:t>Victim fear adds incrementally to the prediction of future violence</a:t>
            </a:r>
          </a:p>
        </p:txBody>
      </p:sp>
    </p:spTree>
    <p:extLst>
      <p:ext uri="{BB962C8B-B14F-4D97-AF65-F5344CB8AC3E}">
        <p14:creationId xmlns:p14="http://schemas.microsoft.com/office/powerpoint/2010/main" val="2305819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C47C0-8DC4-1260-DEE0-107968223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offense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A79249-B917-A99B-375D-2132FC85F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966823"/>
            <a:ext cx="10691265" cy="3962391"/>
          </a:xfrm>
        </p:spPr>
        <p:txBody>
          <a:bodyPr/>
          <a:lstStyle/>
          <a:p>
            <a:r>
              <a:rPr lang="en-US" dirty="0">
                <a:solidFill>
                  <a:srgbClr val="009999"/>
                </a:solidFill>
              </a:rPr>
              <a:t>Static-99</a:t>
            </a:r>
          </a:p>
          <a:p>
            <a:r>
              <a:rPr lang="en-US" dirty="0">
                <a:solidFill>
                  <a:srgbClr val="009999"/>
                </a:solidFill>
              </a:rPr>
              <a:t>VRAG-R </a:t>
            </a:r>
            <a:r>
              <a:rPr lang="en-US" sz="1400" dirty="0"/>
              <a:t>(</a:t>
            </a:r>
            <a:r>
              <a:rPr lang="en-US" sz="1400" dirty="0" err="1"/>
              <a:t>Olver</a:t>
            </a:r>
            <a:r>
              <a:rPr lang="en-US" sz="1400" dirty="0"/>
              <a:t> &amp; Sewall, 2018; Gregorio et. al., 2021)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734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32C68-A79A-A621-9819-D9911F4CA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Child pornography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6CEE1A-69DB-F10A-CAC2-750328EE59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2078966"/>
            <a:ext cx="10691265" cy="3850248"/>
          </a:xfrm>
        </p:spPr>
        <p:txBody>
          <a:bodyPr/>
          <a:lstStyle/>
          <a:p>
            <a:r>
              <a:rPr lang="en-US" dirty="0">
                <a:solidFill>
                  <a:srgbClr val="009999"/>
                </a:solidFill>
              </a:rPr>
              <a:t>Interest in assessing risk of future child pornography offense and risk of progression to hands-on sexual offense</a:t>
            </a:r>
          </a:p>
          <a:p>
            <a:r>
              <a:rPr lang="en-US" dirty="0">
                <a:solidFill>
                  <a:srgbClr val="009999"/>
                </a:solidFill>
              </a:rPr>
              <a:t>Child Pornography Offense Risk (CPORT-2)</a:t>
            </a:r>
          </a:p>
          <a:p>
            <a:pPr lvl="1"/>
            <a:r>
              <a:rPr lang="en-US" dirty="0"/>
              <a:t>Has not been studied in individuals on pretrial status for a child pornography offense</a:t>
            </a:r>
          </a:p>
          <a:p>
            <a:pPr lvl="1"/>
            <a:r>
              <a:rPr lang="en-US" dirty="0"/>
              <a:t>Non-contact offenders differ from contact offenders in important ways</a:t>
            </a:r>
          </a:p>
          <a:p>
            <a:pPr lvl="1"/>
            <a:r>
              <a:rPr lang="en-US" dirty="0"/>
              <a:t>The only actuarial risk assessment instrument created specifically for child pornography offenders. </a:t>
            </a:r>
          </a:p>
          <a:p>
            <a:pPr lvl="1"/>
            <a:r>
              <a:rPr lang="en-US" dirty="0"/>
              <a:t>Additional studies are needed </a:t>
            </a:r>
          </a:p>
        </p:txBody>
      </p:sp>
    </p:spTree>
    <p:extLst>
      <p:ext uri="{BB962C8B-B14F-4D97-AF65-F5344CB8AC3E}">
        <p14:creationId xmlns:p14="http://schemas.microsoft.com/office/powerpoint/2010/main" val="1714180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E4F18-AEDD-CFFF-B75C-A9E78B700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400C9-1412-008C-A9C4-93BE690530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897811"/>
            <a:ext cx="10691265" cy="403140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9999"/>
                </a:solidFill>
                <a:ea typeface="Yu Mincho Light" panose="020B0400000000000000" pitchFamily="18" charset="-128"/>
              </a:rPr>
              <a:t>Risk-Needs-Responsivity model</a:t>
            </a:r>
          </a:p>
          <a:p>
            <a:pPr lvl="1"/>
            <a:r>
              <a:rPr lang="en-US" dirty="0"/>
              <a:t>Violence and crime </a:t>
            </a:r>
            <a:r>
              <a:rPr lang="en-US" dirty="0">
                <a:latin typeface="Yu Mincho Light" panose="020B0400000000000000" pitchFamily="18" charset="-128"/>
                <a:ea typeface="Yu Mincho Light" panose="020B0400000000000000" pitchFamily="18" charset="-128"/>
              </a:rPr>
              <a:t>≠</a:t>
            </a:r>
            <a:r>
              <a:rPr lang="en-US" dirty="0">
                <a:ea typeface="Yu Mincho Light" panose="020B0400000000000000" pitchFamily="18" charset="-128"/>
              </a:rPr>
              <a:t>mental illness</a:t>
            </a:r>
          </a:p>
          <a:p>
            <a:pPr lvl="1"/>
            <a:r>
              <a:rPr lang="en-US" dirty="0"/>
              <a:t>The purpose of assessing risk is ultimately to manage it. </a:t>
            </a:r>
          </a:p>
          <a:p>
            <a:r>
              <a:rPr lang="en-US" dirty="0">
                <a:solidFill>
                  <a:srgbClr val="009999"/>
                </a:solidFill>
              </a:rPr>
              <a:t>Little evidence that mental health treatment reduces risk</a:t>
            </a:r>
          </a:p>
          <a:p>
            <a:pPr lvl="1"/>
            <a:r>
              <a:rPr lang="en-US" dirty="0"/>
              <a:t>Management should be focused on criminogenic needs which are 1) modifiable with treatment, and 2) Increase or decrease risk</a:t>
            </a:r>
          </a:p>
          <a:p>
            <a:r>
              <a:rPr lang="en-US" dirty="0">
                <a:solidFill>
                  <a:srgbClr val="009999"/>
                </a:solidFill>
              </a:rPr>
              <a:t>Intensity of intervention should match the risk level of the individual</a:t>
            </a:r>
          </a:p>
          <a:p>
            <a:pPr lvl="1"/>
            <a:r>
              <a:rPr lang="en-US" dirty="0"/>
              <a:t>Relative risk estimates aid in decisions about how to allocate limited resources</a:t>
            </a:r>
          </a:p>
          <a:p>
            <a:pPr lvl="1"/>
            <a:r>
              <a:rPr lang="en-US" dirty="0"/>
              <a:t>Absolute risk estimates require local base rate information that is rarely available to clinicians</a:t>
            </a:r>
          </a:p>
        </p:txBody>
      </p:sp>
    </p:spTree>
    <p:extLst>
      <p:ext uri="{BB962C8B-B14F-4D97-AF65-F5344CB8AC3E}">
        <p14:creationId xmlns:p14="http://schemas.microsoft.com/office/powerpoint/2010/main" val="4068717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1AAE0-10C6-075C-7782-41DA54DDD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Actuarial Risk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202477-D85A-0122-3325-C73AEFB17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984075"/>
            <a:ext cx="10691265" cy="3945139"/>
          </a:xfrm>
        </p:spPr>
        <p:txBody>
          <a:bodyPr/>
          <a:lstStyle/>
          <a:p>
            <a:r>
              <a:rPr lang="en-US" dirty="0">
                <a:solidFill>
                  <a:srgbClr val="009999"/>
                </a:solidFill>
              </a:rPr>
              <a:t>Risk factors are selected based on incremental predictive validity</a:t>
            </a:r>
          </a:p>
          <a:p>
            <a:r>
              <a:rPr lang="en-US" dirty="0">
                <a:solidFill>
                  <a:srgbClr val="009999"/>
                </a:solidFill>
              </a:rPr>
              <a:t>Static factors that do not change over time or with treatment are the most powerful predictors of risk. </a:t>
            </a:r>
          </a:p>
          <a:p>
            <a:r>
              <a:rPr lang="en-US" dirty="0">
                <a:solidFill>
                  <a:srgbClr val="009999"/>
                </a:solidFill>
              </a:rPr>
              <a:t>Determining an individual’s risk involves using the best available evidence to predict an outcome that has not and may not ever occur</a:t>
            </a:r>
          </a:p>
          <a:p>
            <a:pPr lvl="1"/>
            <a:r>
              <a:rPr lang="en-US" dirty="0"/>
              <a:t>The same methods are used for setting insurance premiums and weather forecasting.  </a:t>
            </a:r>
          </a:p>
        </p:txBody>
      </p:sp>
    </p:spTree>
    <p:extLst>
      <p:ext uri="{BB962C8B-B14F-4D97-AF65-F5344CB8AC3E}">
        <p14:creationId xmlns:p14="http://schemas.microsoft.com/office/powerpoint/2010/main" val="20336006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14AB2-0868-089B-47FC-506203B0B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Referrals for risk 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CCFC4-924C-0397-8CC0-945E9F03D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863306"/>
            <a:ext cx="10691265" cy="406590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9999"/>
                </a:solidFill>
              </a:rPr>
              <a:t>Risk type</a:t>
            </a:r>
          </a:p>
          <a:p>
            <a:pPr lvl="1"/>
            <a:r>
              <a:rPr lang="en-US" dirty="0"/>
              <a:t>Define outcome</a:t>
            </a:r>
          </a:p>
          <a:p>
            <a:pPr lvl="2"/>
            <a:r>
              <a:rPr lang="en-US" dirty="0"/>
              <a:t>Violence = detected incidents that could have resulted in criminal charges</a:t>
            </a:r>
          </a:p>
          <a:p>
            <a:r>
              <a:rPr lang="en-US" dirty="0">
                <a:solidFill>
                  <a:srgbClr val="009999"/>
                </a:solidFill>
              </a:rPr>
              <a:t>Context </a:t>
            </a:r>
          </a:p>
          <a:p>
            <a:pPr lvl="1"/>
            <a:r>
              <a:rPr lang="en-US" dirty="0"/>
              <a:t>The relevant setting for assessing risk</a:t>
            </a:r>
          </a:p>
          <a:p>
            <a:pPr lvl="2"/>
            <a:r>
              <a:rPr lang="en-US"/>
              <a:t>Community release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396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DDA87-7F70-1981-7527-1E7CE3943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Referrals for Risk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1F6D19-99C7-D36F-CF32-1503ECE2C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9999"/>
                </a:solidFill>
              </a:rPr>
              <a:t>Sources of information for risk assessment</a:t>
            </a:r>
          </a:p>
          <a:p>
            <a:pPr lvl="1"/>
            <a:r>
              <a:rPr lang="en-US" dirty="0"/>
              <a:t>RAP sheet</a:t>
            </a:r>
          </a:p>
          <a:p>
            <a:pPr lvl="1"/>
            <a:r>
              <a:rPr lang="en-US" dirty="0"/>
              <a:t>Incident and arrest reports</a:t>
            </a:r>
          </a:p>
          <a:p>
            <a:pPr lvl="1"/>
            <a:r>
              <a:rPr lang="en-US" dirty="0"/>
              <a:t>Complaints involving the defendant that did not result in an arrest.</a:t>
            </a:r>
          </a:p>
          <a:p>
            <a:pPr lvl="1"/>
            <a:r>
              <a:rPr lang="en-US" dirty="0"/>
              <a:t>Mental health treatment records</a:t>
            </a:r>
          </a:p>
          <a:p>
            <a:pPr lvl="1"/>
            <a:r>
              <a:rPr lang="en-US" dirty="0"/>
              <a:t>Details of the alleged offense</a:t>
            </a:r>
          </a:p>
          <a:p>
            <a:pPr lvl="1"/>
            <a:r>
              <a:rPr lang="en-US" dirty="0"/>
              <a:t>Victim and/or witness statements</a:t>
            </a:r>
          </a:p>
          <a:p>
            <a:pPr lvl="1"/>
            <a:r>
              <a:rPr lang="en-US" dirty="0"/>
              <a:t>Incidents of institutional violence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639031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391</TotalTime>
  <Words>735</Words>
  <Application>Microsoft Office PowerPoint</Application>
  <PresentationFormat>Widescreen</PresentationFormat>
  <Paragraphs>89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Yu Mincho Light</vt:lpstr>
      <vt:lpstr>Arial</vt:lpstr>
      <vt:lpstr>Calisto MT</vt:lpstr>
      <vt:lpstr>Univers Condensed</vt:lpstr>
      <vt:lpstr>ChronicleVTI</vt:lpstr>
      <vt:lpstr>Risk Assessment in criminal courts</vt:lpstr>
      <vt:lpstr>Evaluating Risk</vt:lpstr>
      <vt:lpstr>Evaluating Risk</vt:lpstr>
      <vt:lpstr>Actuarial risk assessments</vt:lpstr>
      <vt:lpstr>Violence</vt:lpstr>
      <vt:lpstr>Domestic Violence</vt:lpstr>
      <vt:lpstr>Sexual offense</vt:lpstr>
      <vt:lpstr>Child pornography</vt:lpstr>
      <vt:lpstr>Risk Management</vt:lpstr>
      <vt:lpstr>Actuarial Risk Assessment</vt:lpstr>
      <vt:lpstr>Referrals for risk assessments</vt:lpstr>
      <vt:lpstr>Referrals for Risk assessment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Risk Assessment in criminal courts</dc:title>
  <dc:creator>Laura Brown</dc:creator>
  <cp:lastModifiedBy>Laura Brown</cp:lastModifiedBy>
  <cp:revision>1</cp:revision>
  <dcterms:created xsi:type="dcterms:W3CDTF">2023-04-18T08:02:55Z</dcterms:created>
  <dcterms:modified xsi:type="dcterms:W3CDTF">2023-04-18T14:34:50Z</dcterms:modified>
</cp:coreProperties>
</file>